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74" r:id="rId3"/>
    <p:sldId id="283" r:id="rId4"/>
    <p:sldId id="276" r:id="rId5"/>
    <p:sldId id="275" r:id="rId6"/>
    <p:sldId id="280" r:id="rId7"/>
    <p:sldId id="282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93" autoAdjust="0"/>
  </p:normalViewPr>
  <p:slideViewPr>
    <p:cSldViewPr>
      <p:cViewPr>
        <p:scale>
          <a:sx n="50" d="100"/>
          <a:sy n="50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6F19D-2CF6-47A1-B042-E9BBCE083201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06DDB033-48A8-4463-B1C5-2B1671C92BBC}">
      <dgm:prSet phldrT="[Text]" custT="1"/>
      <dgm:spPr/>
      <dgm:t>
        <a:bodyPr/>
        <a:lstStyle/>
        <a:p>
          <a:r>
            <a:rPr lang="en-US" sz="2000" b="1" dirty="0" smtClean="0"/>
            <a:t>SMART Act 2011 &amp;      ACA Implementation</a:t>
          </a:r>
          <a:endParaRPr lang="en-US" sz="2000" b="1" dirty="0"/>
        </a:p>
      </dgm:t>
    </dgm:pt>
    <dgm:pt modelId="{4C81CF9D-BDD7-466D-B0E1-3D013A7487E9}" type="parTrans" cxnId="{5B6EE57C-C3BA-4308-A612-8F43AB854FF7}">
      <dgm:prSet/>
      <dgm:spPr/>
      <dgm:t>
        <a:bodyPr/>
        <a:lstStyle/>
        <a:p>
          <a:endParaRPr lang="en-US"/>
        </a:p>
      </dgm:t>
    </dgm:pt>
    <dgm:pt modelId="{FFD695E3-7531-45C5-BEB3-42EA7BBB7B10}" type="sibTrans" cxnId="{5B6EE57C-C3BA-4308-A612-8F43AB854FF7}">
      <dgm:prSet/>
      <dgm:spPr/>
      <dgm:t>
        <a:bodyPr/>
        <a:lstStyle/>
        <a:p>
          <a:endParaRPr lang="en-US"/>
        </a:p>
      </dgm:t>
    </dgm:pt>
    <dgm:pt modelId="{04651C99-9929-4038-B42E-991D3C09CCD1}">
      <dgm:prSet phldrT="[Text]" custT="1"/>
      <dgm:spPr/>
      <dgm:t>
        <a:bodyPr/>
        <a:lstStyle/>
        <a:p>
          <a:r>
            <a:rPr lang="en-US" sz="2400" b="1" dirty="0" smtClean="0"/>
            <a:t>Coordinated Care or Managed Care</a:t>
          </a:r>
          <a:endParaRPr lang="en-US" sz="2400" b="1" dirty="0"/>
        </a:p>
      </dgm:t>
    </dgm:pt>
    <dgm:pt modelId="{3F1A49B4-38CB-41F1-9353-52C3E2FF032B}" type="parTrans" cxnId="{FB886BEC-F56E-40E6-8F33-90C488FC2FF3}">
      <dgm:prSet/>
      <dgm:spPr/>
      <dgm:t>
        <a:bodyPr/>
        <a:lstStyle/>
        <a:p>
          <a:endParaRPr lang="en-US"/>
        </a:p>
      </dgm:t>
    </dgm:pt>
    <dgm:pt modelId="{90271454-8990-4676-A032-4E8277736542}" type="sibTrans" cxnId="{FB886BEC-F56E-40E6-8F33-90C488FC2FF3}">
      <dgm:prSet/>
      <dgm:spPr/>
      <dgm:t>
        <a:bodyPr/>
        <a:lstStyle/>
        <a:p>
          <a:endParaRPr lang="en-US"/>
        </a:p>
      </dgm:t>
    </dgm:pt>
    <dgm:pt modelId="{206FCEF1-48E0-4F5B-ADD8-B1B9A329D43B}">
      <dgm:prSet phldrT="[Text]"/>
      <dgm:spPr/>
      <dgm:t>
        <a:bodyPr/>
        <a:lstStyle/>
        <a:p>
          <a:r>
            <a:rPr lang="en-US" dirty="0" smtClean="0"/>
            <a:t>Impacts </a:t>
          </a:r>
          <a:r>
            <a:rPr lang="en-US" b="1" dirty="0" smtClean="0"/>
            <a:t>50% of Medicaid beneficiaries </a:t>
          </a:r>
          <a:r>
            <a:rPr lang="en-US" dirty="0" smtClean="0"/>
            <a:t>by 2015; saving </a:t>
          </a:r>
          <a:r>
            <a:rPr lang="en-US" b="1" dirty="0" smtClean="0"/>
            <a:t>$16 </a:t>
          </a:r>
          <a:r>
            <a:rPr lang="en-US" dirty="0" smtClean="0"/>
            <a:t>million </a:t>
          </a:r>
          <a:endParaRPr lang="en-US" dirty="0"/>
        </a:p>
      </dgm:t>
    </dgm:pt>
    <dgm:pt modelId="{96EC512F-70B1-439B-A86B-727CD71B2C97}" type="parTrans" cxnId="{7D7D3E11-A58D-432A-9BE3-0E4CE19FC248}">
      <dgm:prSet/>
      <dgm:spPr/>
      <dgm:t>
        <a:bodyPr/>
        <a:lstStyle/>
        <a:p>
          <a:endParaRPr lang="en-US"/>
        </a:p>
      </dgm:t>
    </dgm:pt>
    <dgm:pt modelId="{B7CB5257-6F99-4257-A25D-426491D40615}" type="sibTrans" cxnId="{7D7D3E11-A58D-432A-9BE3-0E4CE19FC248}">
      <dgm:prSet/>
      <dgm:spPr/>
      <dgm:t>
        <a:bodyPr/>
        <a:lstStyle/>
        <a:p>
          <a:endParaRPr lang="en-US"/>
        </a:p>
      </dgm:t>
    </dgm:pt>
    <dgm:pt modelId="{7FCA5282-4B49-4081-AB35-3FFC053CDDFD}" type="pres">
      <dgm:prSet presAssocID="{B276F19D-2CF6-47A1-B042-E9BBCE083201}" presName="CompostProcess" presStyleCnt="0">
        <dgm:presLayoutVars>
          <dgm:dir/>
          <dgm:resizeHandles val="exact"/>
        </dgm:presLayoutVars>
      </dgm:prSet>
      <dgm:spPr/>
    </dgm:pt>
    <dgm:pt modelId="{82A40C7C-428F-4F5F-9B26-87B3EE451C1D}" type="pres">
      <dgm:prSet presAssocID="{B276F19D-2CF6-47A1-B042-E9BBCE083201}" presName="arrow" presStyleLbl="bgShp" presStyleIdx="0" presStyleCnt="1" custScaleX="117647" custScaleY="97113"/>
      <dgm:spPr/>
    </dgm:pt>
    <dgm:pt modelId="{60446A62-BC2F-4572-8E63-A2316E03C5D9}" type="pres">
      <dgm:prSet presAssocID="{B276F19D-2CF6-47A1-B042-E9BBCE083201}" presName="linearProcess" presStyleCnt="0"/>
      <dgm:spPr/>
    </dgm:pt>
    <dgm:pt modelId="{4FC9A29C-4DE7-4AD8-861A-1DAF2F0A3548}" type="pres">
      <dgm:prSet presAssocID="{06DDB033-48A8-4463-B1C5-2B1671C92BB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F4291-4C21-4203-9AC8-48C4CC85A363}" type="pres">
      <dgm:prSet presAssocID="{FFD695E3-7531-45C5-BEB3-42EA7BBB7B10}" presName="sibTrans" presStyleCnt="0"/>
      <dgm:spPr/>
    </dgm:pt>
    <dgm:pt modelId="{80ED8EDE-7325-4B3A-AE87-3176FEBE8DFF}" type="pres">
      <dgm:prSet presAssocID="{04651C99-9929-4038-B42E-991D3C09CCD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E978F-6B95-4991-90B0-8B626D44ACCC}" type="pres">
      <dgm:prSet presAssocID="{90271454-8990-4676-A032-4E8277736542}" presName="sibTrans" presStyleCnt="0"/>
      <dgm:spPr/>
    </dgm:pt>
    <dgm:pt modelId="{53EE3B1F-1733-4A47-BE2D-977F6B5FDF1E}" type="pres">
      <dgm:prSet presAssocID="{206FCEF1-48E0-4F5B-ADD8-B1B9A329D43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886BEC-F56E-40E6-8F33-90C488FC2FF3}" srcId="{B276F19D-2CF6-47A1-B042-E9BBCE083201}" destId="{04651C99-9929-4038-B42E-991D3C09CCD1}" srcOrd="1" destOrd="0" parTransId="{3F1A49B4-38CB-41F1-9353-52C3E2FF032B}" sibTransId="{90271454-8990-4676-A032-4E8277736542}"/>
    <dgm:cxn modelId="{0370E03C-B7E8-4166-B3F3-BEE5720CEFE6}" type="presOf" srcId="{B276F19D-2CF6-47A1-B042-E9BBCE083201}" destId="{7FCA5282-4B49-4081-AB35-3FFC053CDDFD}" srcOrd="0" destOrd="0" presId="urn:microsoft.com/office/officeart/2005/8/layout/hProcess9"/>
    <dgm:cxn modelId="{5B6EE57C-C3BA-4308-A612-8F43AB854FF7}" srcId="{B276F19D-2CF6-47A1-B042-E9BBCE083201}" destId="{06DDB033-48A8-4463-B1C5-2B1671C92BBC}" srcOrd="0" destOrd="0" parTransId="{4C81CF9D-BDD7-466D-B0E1-3D013A7487E9}" sibTransId="{FFD695E3-7531-45C5-BEB3-42EA7BBB7B10}"/>
    <dgm:cxn modelId="{159FEE54-937B-489B-A930-04D353DEFB1C}" type="presOf" srcId="{06DDB033-48A8-4463-B1C5-2B1671C92BBC}" destId="{4FC9A29C-4DE7-4AD8-861A-1DAF2F0A3548}" srcOrd="0" destOrd="0" presId="urn:microsoft.com/office/officeart/2005/8/layout/hProcess9"/>
    <dgm:cxn modelId="{C6DB45B9-4BAD-43FE-83FB-DDD2FEECE28C}" type="presOf" srcId="{206FCEF1-48E0-4F5B-ADD8-B1B9A329D43B}" destId="{53EE3B1F-1733-4A47-BE2D-977F6B5FDF1E}" srcOrd="0" destOrd="0" presId="urn:microsoft.com/office/officeart/2005/8/layout/hProcess9"/>
    <dgm:cxn modelId="{7D7D3E11-A58D-432A-9BE3-0E4CE19FC248}" srcId="{B276F19D-2CF6-47A1-B042-E9BBCE083201}" destId="{206FCEF1-48E0-4F5B-ADD8-B1B9A329D43B}" srcOrd="2" destOrd="0" parTransId="{96EC512F-70B1-439B-A86B-727CD71B2C97}" sibTransId="{B7CB5257-6F99-4257-A25D-426491D40615}"/>
    <dgm:cxn modelId="{A3963477-FCD2-40AC-B782-8138C0347AE8}" type="presOf" srcId="{04651C99-9929-4038-B42E-991D3C09CCD1}" destId="{80ED8EDE-7325-4B3A-AE87-3176FEBE8DFF}" srcOrd="0" destOrd="0" presId="urn:microsoft.com/office/officeart/2005/8/layout/hProcess9"/>
    <dgm:cxn modelId="{B9D4BF3D-D280-4EAD-82ED-EA16F654FD43}" type="presParOf" srcId="{7FCA5282-4B49-4081-AB35-3FFC053CDDFD}" destId="{82A40C7C-428F-4F5F-9B26-87B3EE451C1D}" srcOrd="0" destOrd="0" presId="urn:microsoft.com/office/officeart/2005/8/layout/hProcess9"/>
    <dgm:cxn modelId="{D5F6FE4F-B92E-4A8C-B3C2-391A8B830116}" type="presParOf" srcId="{7FCA5282-4B49-4081-AB35-3FFC053CDDFD}" destId="{60446A62-BC2F-4572-8E63-A2316E03C5D9}" srcOrd="1" destOrd="0" presId="urn:microsoft.com/office/officeart/2005/8/layout/hProcess9"/>
    <dgm:cxn modelId="{82CB70E9-0F5C-4C76-A8CA-33EFB0C6972D}" type="presParOf" srcId="{60446A62-BC2F-4572-8E63-A2316E03C5D9}" destId="{4FC9A29C-4DE7-4AD8-861A-1DAF2F0A3548}" srcOrd="0" destOrd="0" presId="urn:microsoft.com/office/officeart/2005/8/layout/hProcess9"/>
    <dgm:cxn modelId="{8F128FE1-75F3-4D3E-AA61-1E142C18E937}" type="presParOf" srcId="{60446A62-BC2F-4572-8E63-A2316E03C5D9}" destId="{C2FF4291-4C21-4203-9AC8-48C4CC85A363}" srcOrd="1" destOrd="0" presId="urn:microsoft.com/office/officeart/2005/8/layout/hProcess9"/>
    <dgm:cxn modelId="{D6F200E1-BB24-4AC6-93D7-9AE979BB386C}" type="presParOf" srcId="{60446A62-BC2F-4572-8E63-A2316E03C5D9}" destId="{80ED8EDE-7325-4B3A-AE87-3176FEBE8DFF}" srcOrd="2" destOrd="0" presId="urn:microsoft.com/office/officeart/2005/8/layout/hProcess9"/>
    <dgm:cxn modelId="{530567F8-2148-477A-8761-364008968064}" type="presParOf" srcId="{60446A62-BC2F-4572-8E63-A2316E03C5D9}" destId="{C77E978F-6B95-4991-90B0-8B626D44ACCC}" srcOrd="3" destOrd="0" presId="urn:microsoft.com/office/officeart/2005/8/layout/hProcess9"/>
    <dgm:cxn modelId="{F32FA21C-1D7C-41BC-9F09-3F5AE6FC6242}" type="presParOf" srcId="{60446A62-BC2F-4572-8E63-A2316E03C5D9}" destId="{53EE3B1F-1733-4A47-BE2D-977F6B5FDF1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466B4A-FF90-4B53-968F-30145EAB1A26}" type="doc">
      <dgm:prSet loTypeId="urn:microsoft.com/office/officeart/2005/8/layout/hList7" loCatId="list" qsTypeId="urn:microsoft.com/office/officeart/2005/8/quickstyle/simple2" qsCatId="simple" csTypeId="urn:microsoft.com/office/officeart/2005/8/colors/accent1_3" csCatId="accent1" phldr="1"/>
      <dgm:spPr/>
    </dgm:pt>
    <dgm:pt modelId="{038DD00F-FC40-4E1F-A2A8-3925BC9A969F}">
      <dgm:prSet phldrT="[Text]"/>
      <dgm:spPr/>
      <dgm:t>
        <a:bodyPr/>
        <a:lstStyle/>
        <a:p>
          <a:r>
            <a:rPr lang="en-US" dirty="0" smtClean="0"/>
            <a:t>DHS Grant-based</a:t>
          </a:r>
          <a:endParaRPr lang="en-US" dirty="0"/>
        </a:p>
      </dgm:t>
    </dgm:pt>
    <dgm:pt modelId="{25049453-F69C-4E62-8769-D25C0E606481}" type="parTrans" cxnId="{1BAB283D-D610-4CAF-9F85-846099AF61A4}">
      <dgm:prSet/>
      <dgm:spPr/>
      <dgm:t>
        <a:bodyPr/>
        <a:lstStyle/>
        <a:p>
          <a:endParaRPr lang="en-US"/>
        </a:p>
      </dgm:t>
    </dgm:pt>
    <dgm:pt modelId="{DFF163C8-14D9-4298-9DCC-C6C2D1FD9D40}" type="sibTrans" cxnId="{1BAB283D-D610-4CAF-9F85-846099AF61A4}">
      <dgm:prSet/>
      <dgm:spPr/>
      <dgm:t>
        <a:bodyPr/>
        <a:lstStyle/>
        <a:p>
          <a:endParaRPr lang="en-US"/>
        </a:p>
      </dgm:t>
    </dgm:pt>
    <dgm:pt modelId="{51F2B199-1483-4F00-A735-07FF905A2E87}">
      <dgm:prSet phldrT="[Text]"/>
      <dgm:spPr/>
      <dgm:t>
        <a:bodyPr/>
        <a:lstStyle/>
        <a:p>
          <a:r>
            <a:rPr lang="en-US" dirty="0" smtClean="0"/>
            <a:t>Medicaid -- Care Coordination</a:t>
          </a:r>
          <a:endParaRPr lang="en-US" dirty="0"/>
        </a:p>
      </dgm:t>
    </dgm:pt>
    <dgm:pt modelId="{981F416D-78E7-4144-A019-B5879F667D1D}" type="parTrans" cxnId="{D87C5030-A240-4725-AE7F-B49FD1CF4E1F}">
      <dgm:prSet/>
      <dgm:spPr/>
      <dgm:t>
        <a:bodyPr/>
        <a:lstStyle/>
        <a:p>
          <a:endParaRPr lang="en-US"/>
        </a:p>
      </dgm:t>
    </dgm:pt>
    <dgm:pt modelId="{152F69C9-D043-4A51-A3C6-0440DB8F6C45}" type="sibTrans" cxnId="{D87C5030-A240-4725-AE7F-B49FD1CF4E1F}">
      <dgm:prSet/>
      <dgm:spPr/>
      <dgm:t>
        <a:bodyPr/>
        <a:lstStyle/>
        <a:p>
          <a:endParaRPr lang="en-US"/>
        </a:p>
      </dgm:t>
    </dgm:pt>
    <dgm:pt modelId="{88F14080-B573-4599-94FC-C89870AE1D59}">
      <dgm:prSet phldrT="[Text]"/>
      <dgm:spPr/>
      <dgm:t>
        <a:bodyPr/>
        <a:lstStyle/>
        <a:p>
          <a:r>
            <a:rPr lang="en-US" dirty="0" smtClean="0"/>
            <a:t>Medicaid – 1115</a:t>
          </a:r>
          <a:endParaRPr lang="en-US" dirty="0"/>
        </a:p>
      </dgm:t>
    </dgm:pt>
    <dgm:pt modelId="{A5DE455B-1599-4A18-8969-2AB9742E0608}" type="parTrans" cxnId="{977190CA-A586-4F1C-82B7-108706D961F6}">
      <dgm:prSet/>
      <dgm:spPr/>
      <dgm:t>
        <a:bodyPr/>
        <a:lstStyle/>
        <a:p>
          <a:endParaRPr lang="en-US"/>
        </a:p>
      </dgm:t>
    </dgm:pt>
    <dgm:pt modelId="{D7567CA3-AD6C-4D08-A4A1-ADDB5E68FD1E}" type="sibTrans" cxnId="{977190CA-A586-4F1C-82B7-108706D961F6}">
      <dgm:prSet/>
      <dgm:spPr/>
      <dgm:t>
        <a:bodyPr/>
        <a:lstStyle/>
        <a:p>
          <a:endParaRPr lang="en-US"/>
        </a:p>
      </dgm:t>
    </dgm:pt>
    <dgm:pt modelId="{8A11816D-72DE-4949-92FF-72C0D167A14B}">
      <dgm:prSet phldrT="[Text]"/>
      <dgm:spPr/>
      <dgm:t>
        <a:bodyPr/>
        <a:lstStyle/>
        <a:p>
          <a:r>
            <a:rPr lang="en-US" dirty="0" smtClean="0"/>
            <a:t>$30 million</a:t>
          </a:r>
          <a:endParaRPr lang="en-US" dirty="0"/>
        </a:p>
      </dgm:t>
    </dgm:pt>
    <dgm:pt modelId="{1340CB22-F715-49A9-BCC1-FA91C02D4256}" type="parTrans" cxnId="{D334438B-4BA5-4D2E-B1FC-81935F1E6C64}">
      <dgm:prSet/>
      <dgm:spPr/>
      <dgm:t>
        <a:bodyPr/>
        <a:lstStyle/>
        <a:p>
          <a:endParaRPr lang="en-US"/>
        </a:p>
      </dgm:t>
    </dgm:pt>
    <dgm:pt modelId="{7F84EAB9-9E18-467A-8A17-C304C6C5DCD5}" type="sibTrans" cxnId="{D334438B-4BA5-4D2E-B1FC-81935F1E6C64}">
      <dgm:prSet/>
      <dgm:spPr/>
      <dgm:t>
        <a:bodyPr/>
        <a:lstStyle/>
        <a:p>
          <a:endParaRPr lang="en-US"/>
        </a:p>
      </dgm:t>
    </dgm:pt>
    <dgm:pt modelId="{5872F6F7-75F3-4B1E-9C41-9853A3384085}">
      <dgm:prSet phldrT="[Text]"/>
      <dgm:spPr/>
      <dgm:t>
        <a:bodyPr/>
        <a:lstStyle/>
        <a:p>
          <a:r>
            <a:rPr lang="en-US" dirty="0" smtClean="0"/>
            <a:t>Sustainability?</a:t>
          </a:r>
          <a:endParaRPr lang="en-US" dirty="0"/>
        </a:p>
      </dgm:t>
    </dgm:pt>
    <dgm:pt modelId="{30D7F525-FA82-4403-9C20-73C911B7B73B}" type="parTrans" cxnId="{9046BF01-2D1D-46AD-8F30-4EDA89C3827B}">
      <dgm:prSet/>
      <dgm:spPr/>
      <dgm:t>
        <a:bodyPr/>
        <a:lstStyle/>
        <a:p>
          <a:endParaRPr lang="en-US"/>
        </a:p>
      </dgm:t>
    </dgm:pt>
    <dgm:pt modelId="{02A301D4-25B6-49D5-B54F-EC503EC176AC}" type="sibTrans" cxnId="{9046BF01-2D1D-46AD-8F30-4EDA89C3827B}">
      <dgm:prSet/>
      <dgm:spPr/>
      <dgm:t>
        <a:bodyPr/>
        <a:lstStyle/>
        <a:p>
          <a:endParaRPr lang="en-US"/>
        </a:p>
      </dgm:t>
    </dgm:pt>
    <dgm:pt modelId="{D4BE8ACD-76DD-4AAD-B432-D5310FE17722}">
      <dgm:prSet phldrT="[Text]"/>
      <dgm:spPr/>
      <dgm:t>
        <a:bodyPr/>
        <a:lstStyle/>
        <a:p>
          <a:r>
            <a:rPr lang="en-US" dirty="0" smtClean="0"/>
            <a:t>Revenue/business  model?</a:t>
          </a:r>
          <a:endParaRPr lang="en-US" dirty="0"/>
        </a:p>
      </dgm:t>
    </dgm:pt>
    <dgm:pt modelId="{C5A81704-B227-4400-9825-24D11E4A50EC}" type="parTrans" cxnId="{FEDE9F80-B982-4A29-9590-11CA1FA45F8C}">
      <dgm:prSet/>
      <dgm:spPr/>
      <dgm:t>
        <a:bodyPr/>
        <a:lstStyle/>
        <a:p>
          <a:endParaRPr lang="en-US"/>
        </a:p>
      </dgm:t>
    </dgm:pt>
    <dgm:pt modelId="{44CC936F-61DF-41DC-9653-B292238259A4}" type="sibTrans" cxnId="{FEDE9F80-B982-4A29-9590-11CA1FA45F8C}">
      <dgm:prSet/>
      <dgm:spPr/>
      <dgm:t>
        <a:bodyPr/>
        <a:lstStyle/>
        <a:p>
          <a:endParaRPr lang="en-US"/>
        </a:p>
      </dgm:t>
    </dgm:pt>
    <dgm:pt modelId="{01FE6A92-9354-4911-9DB3-49C3D69FB779}">
      <dgm:prSet phldrT="[Text]"/>
      <dgm:spPr/>
      <dgm:t>
        <a:bodyPr/>
        <a:lstStyle/>
        <a:p>
          <a:r>
            <a:rPr lang="en-US" dirty="0" smtClean="0"/>
            <a:t>Certification?</a:t>
          </a:r>
          <a:endParaRPr lang="en-US" dirty="0"/>
        </a:p>
      </dgm:t>
    </dgm:pt>
    <dgm:pt modelId="{B4757A0F-6839-4BC5-8356-EBFB7AD83B7A}" type="parTrans" cxnId="{D253FD59-C13F-4E1C-BA25-7392FF08722F}">
      <dgm:prSet/>
      <dgm:spPr/>
      <dgm:t>
        <a:bodyPr/>
        <a:lstStyle/>
        <a:p>
          <a:endParaRPr lang="en-US"/>
        </a:p>
      </dgm:t>
    </dgm:pt>
    <dgm:pt modelId="{E2D4FF16-34AC-4B91-A571-D686EC1C4004}" type="sibTrans" cxnId="{D253FD59-C13F-4E1C-BA25-7392FF08722F}">
      <dgm:prSet/>
      <dgm:spPr/>
      <dgm:t>
        <a:bodyPr/>
        <a:lstStyle/>
        <a:p>
          <a:endParaRPr lang="en-US"/>
        </a:p>
      </dgm:t>
    </dgm:pt>
    <dgm:pt modelId="{A1CFF8E0-EC9C-42D9-9939-ECDB73367C29}">
      <dgm:prSet phldrT="[Text]"/>
      <dgm:spPr/>
      <dgm:t>
        <a:bodyPr/>
        <a:lstStyle/>
        <a:p>
          <a:r>
            <a:rPr lang="en-US" dirty="0" smtClean="0"/>
            <a:t>Accreditation?</a:t>
          </a:r>
          <a:endParaRPr lang="en-US" dirty="0"/>
        </a:p>
      </dgm:t>
    </dgm:pt>
    <dgm:pt modelId="{D938A899-4D9F-474B-A8D1-73F8C5631F08}" type="parTrans" cxnId="{3C11F315-7D98-46F8-9529-88DD4C77270C}">
      <dgm:prSet/>
      <dgm:spPr/>
      <dgm:t>
        <a:bodyPr/>
        <a:lstStyle/>
        <a:p>
          <a:endParaRPr lang="en-US"/>
        </a:p>
      </dgm:t>
    </dgm:pt>
    <dgm:pt modelId="{D80491D8-980A-428C-86CE-BCABAECF2086}" type="sibTrans" cxnId="{3C11F315-7D98-46F8-9529-88DD4C77270C}">
      <dgm:prSet/>
      <dgm:spPr/>
      <dgm:t>
        <a:bodyPr/>
        <a:lstStyle/>
        <a:p>
          <a:endParaRPr lang="en-US"/>
        </a:p>
      </dgm:t>
    </dgm:pt>
    <dgm:pt modelId="{59321B9F-33E3-473A-9246-DAD624FD0CFA}">
      <dgm:prSet phldrT="[Text]"/>
      <dgm:spPr/>
      <dgm:t>
        <a:bodyPr/>
        <a:lstStyle/>
        <a:p>
          <a:r>
            <a:rPr lang="en-US" dirty="0" smtClean="0"/>
            <a:t>Potential of “Stable Housing” payments</a:t>
          </a:r>
          <a:endParaRPr lang="en-US" dirty="0"/>
        </a:p>
      </dgm:t>
    </dgm:pt>
    <dgm:pt modelId="{EF915A89-8F28-4F79-A967-2522CFFEC28C}" type="parTrans" cxnId="{47E0D3E7-CDE1-43DE-8F12-4BA163E244B4}">
      <dgm:prSet/>
      <dgm:spPr/>
      <dgm:t>
        <a:bodyPr/>
        <a:lstStyle/>
        <a:p>
          <a:endParaRPr lang="en-US"/>
        </a:p>
      </dgm:t>
    </dgm:pt>
    <dgm:pt modelId="{749B4ED6-107C-4DC5-A545-65FA88C12F40}" type="sibTrans" cxnId="{47E0D3E7-CDE1-43DE-8F12-4BA163E244B4}">
      <dgm:prSet/>
      <dgm:spPr/>
      <dgm:t>
        <a:bodyPr/>
        <a:lstStyle/>
        <a:p>
          <a:endParaRPr lang="en-US"/>
        </a:p>
      </dgm:t>
    </dgm:pt>
    <dgm:pt modelId="{F4FDD671-B792-4AFE-AE44-C8E40B96E592}" type="pres">
      <dgm:prSet presAssocID="{40466B4A-FF90-4B53-968F-30145EAB1A26}" presName="Name0" presStyleCnt="0">
        <dgm:presLayoutVars>
          <dgm:dir/>
          <dgm:resizeHandles val="exact"/>
        </dgm:presLayoutVars>
      </dgm:prSet>
      <dgm:spPr/>
    </dgm:pt>
    <dgm:pt modelId="{A0A0070D-A54C-4BBD-A07F-22E4A36AAAAD}" type="pres">
      <dgm:prSet presAssocID="{40466B4A-FF90-4B53-968F-30145EAB1A26}" presName="fgShape" presStyleLbl="fgShp" presStyleIdx="0" presStyleCnt="1"/>
      <dgm:spPr/>
    </dgm:pt>
    <dgm:pt modelId="{0FEA017D-9AA4-4FF7-9027-04B0A47DBDEC}" type="pres">
      <dgm:prSet presAssocID="{40466B4A-FF90-4B53-968F-30145EAB1A26}" presName="linComp" presStyleCnt="0"/>
      <dgm:spPr/>
    </dgm:pt>
    <dgm:pt modelId="{1345D72C-8440-4378-ABA1-3D4A1384FFA7}" type="pres">
      <dgm:prSet presAssocID="{038DD00F-FC40-4E1F-A2A8-3925BC9A969F}" presName="compNode" presStyleCnt="0"/>
      <dgm:spPr/>
    </dgm:pt>
    <dgm:pt modelId="{276FC1C3-46EE-4CEC-9519-D2B01F543EB8}" type="pres">
      <dgm:prSet presAssocID="{038DD00F-FC40-4E1F-A2A8-3925BC9A969F}" presName="bkgdShape" presStyleLbl="node1" presStyleIdx="0" presStyleCnt="3"/>
      <dgm:spPr/>
      <dgm:t>
        <a:bodyPr/>
        <a:lstStyle/>
        <a:p>
          <a:endParaRPr lang="en-US"/>
        </a:p>
      </dgm:t>
    </dgm:pt>
    <dgm:pt modelId="{3D54BBA4-9854-4BD3-92CA-0CCCE84ACDDE}" type="pres">
      <dgm:prSet presAssocID="{038DD00F-FC40-4E1F-A2A8-3925BC9A969F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5EF8D-5E02-4A44-9369-257C927843A2}" type="pres">
      <dgm:prSet presAssocID="{038DD00F-FC40-4E1F-A2A8-3925BC9A969F}" presName="invisiNode" presStyleLbl="node1" presStyleIdx="0" presStyleCnt="3"/>
      <dgm:spPr/>
    </dgm:pt>
    <dgm:pt modelId="{2A135AD0-61FE-43DA-B201-737EAB0621C8}" type="pres">
      <dgm:prSet presAssocID="{038DD00F-FC40-4E1F-A2A8-3925BC9A969F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1AD71E9F-0E8A-4C94-9EAD-8938E01E64CD}" type="pres">
      <dgm:prSet presAssocID="{DFF163C8-14D9-4298-9DCC-C6C2D1FD9D4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4BF0092-6FA5-40E6-9B7E-1FF584FEC89D}" type="pres">
      <dgm:prSet presAssocID="{51F2B199-1483-4F00-A735-07FF905A2E87}" presName="compNode" presStyleCnt="0"/>
      <dgm:spPr/>
    </dgm:pt>
    <dgm:pt modelId="{7ACC7033-BD1D-4F70-876C-7386842843FA}" type="pres">
      <dgm:prSet presAssocID="{51F2B199-1483-4F00-A735-07FF905A2E87}" presName="bkgdShape" presStyleLbl="node1" presStyleIdx="1" presStyleCnt="3"/>
      <dgm:spPr/>
      <dgm:t>
        <a:bodyPr/>
        <a:lstStyle/>
        <a:p>
          <a:endParaRPr lang="en-US"/>
        </a:p>
      </dgm:t>
    </dgm:pt>
    <dgm:pt modelId="{BB8599F5-8DD2-40D4-BE98-A2F85C7F0A58}" type="pres">
      <dgm:prSet presAssocID="{51F2B199-1483-4F00-A735-07FF905A2E8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9550F-10A7-47D6-893E-B02DCD5A6722}" type="pres">
      <dgm:prSet presAssocID="{51F2B199-1483-4F00-A735-07FF905A2E87}" presName="invisiNode" presStyleLbl="node1" presStyleIdx="1" presStyleCnt="3"/>
      <dgm:spPr/>
    </dgm:pt>
    <dgm:pt modelId="{E9FFA502-A985-4AF7-95E7-13DAD09C28B0}" type="pres">
      <dgm:prSet presAssocID="{51F2B199-1483-4F00-A735-07FF905A2E87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DF0F68B1-4B12-4972-B800-9487D6CDA79B}" type="pres">
      <dgm:prSet presAssocID="{152F69C9-D043-4A51-A3C6-0440DB8F6C4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0E4290A-8B0D-4B1E-AC48-3E665DEDECB7}" type="pres">
      <dgm:prSet presAssocID="{88F14080-B573-4599-94FC-C89870AE1D59}" presName="compNode" presStyleCnt="0"/>
      <dgm:spPr/>
    </dgm:pt>
    <dgm:pt modelId="{23C129E0-3A90-42C0-9EA4-24C777F2CA3D}" type="pres">
      <dgm:prSet presAssocID="{88F14080-B573-4599-94FC-C89870AE1D59}" presName="bkgdShape" presStyleLbl="node1" presStyleIdx="2" presStyleCnt="3"/>
      <dgm:spPr/>
      <dgm:t>
        <a:bodyPr/>
        <a:lstStyle/>
        <a:p>
          <a:endParaRPr lang="en-US"/>
        </a:p>
      </dgm:t>
    </dgm:pt>
    <dgm:pt modelId="{2CF25DCD-B0A4-4010-89D5-DB16517C6422}" type="pres">
      <dgm:prSet presAssocID="{88F14080-B573-4599-94FC-C89870AE1D5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755A3-A968-4125-A2F9-8D27468B6B08}" type="pres">
      <dgm:prSet presAssocID="{88F14080-B573-4599-94FC-C89870AE1D59}" presName="invisiNode" presStyleLbl="node1" presStyleIdx="2" presStyleCnt="3"/>
      <dgm:spPr/>
    </dgm:pt>
    <dgm:pt modelId="{BC66CEAA-7402-49BB-8B14-895B0E444A5A}" type="pres">
      <dgm:prSet presAssocID="{88F14080-B573-4599-94FC-C89870AE1D5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</dgm:ptLst>
  <dgm:cxnLst>
    <dgm:cxn modelId="{B8390250-D5F5-4CCB-9CE2-0F740BE8FCC7}" type="presOf" srcId="{59321B9F-33E3-473A-9246-DAD624FD0CFA}" destId="{23C129E0-3A90-42C0-9EA4-24C777F2CA3D}" srcOrd="0" destOrd="1" presId="urn:microsoft.com/office/officeart/2005/8/layout/hList7"/>
    <dgm:cxn modelId="{400A0061-BDE4-41C5-884D-A54AA553734A}" type="presOf" srcId="{01FE6A92-9354-4911-9DB3-49C3D69FB779}" destId="{BB8599F5-8DD2-40D4-BE98-A2F85C7F0A58}" srcOrd="1" destOrd="2" presId="urn:microsoft.com/office/officeart/2005/8/layout/hList7"/>
    <dgm:cxn modelId="{D334438B-4BA5-4D2E-B1FC-81935F1E6C64}" srcId="{038DD00F-FC40-4E1F-A2A8-3925BC9A969F}" destId="{8A11816D-72DE-4949-92FF-72C0D167A14B}" srcOrd="0" destOrd="0" parTransId="{1340CB22-F715-49A9-BCC1-FA91C02D4256}" sibTransId="{7F84EAB9-9E18-467A-8A17-C304C6C5DCD5}"/>
    <dgm:cxn modelId="{99EC9F3F-9BB4-4C24-8F58-A62B89C63FD1}" type="presOf" srcId="{01FE6A92-9354-4911-9DB3-49C3D69FB779}" destId="{7ACC7033-BD1D-4F70-876C-7386842843FA}" srcOrd="0" destOrd="2" presId="urn:microsoft.com/office/officeart/2005/8/layout/hList7"/>
    <dgm:cxn modelId="{977190CA-A586-4F1C-82B7-108706D961F6}" srcId="{40466B4A-FF90-4B53-968F-30145EAB1A26}" destId="{88F14080-B573-4599-94FC-C89870AE1D59}" srcOrd="2" destOrd="0" parTransId="{A5DE455B-1599-4A18-8969-2AB9742E0608}" sibTransId="{D7567CA3-AD6C-4D08-A4A1-ADDB5E68FD1E}"/>
    <dgm:cxn modelId="{3C11F315-7D98-46F8-9529-88DD4C77270C}" srcId="{51F2B199-1483-4F00-A735-07FF905A2E87}" destId="{A1CFF8E0-EC9C-42D9-9939-ECDB73367C29}" srcOrd="2" destOrd="0" parTransId="{D938A899-4D9F-474B-A8D1-73F8C5631F08}" sibTransId="{D80491D8-980A-428C-86CE-BCABAECF2086}"/>
    <dgm:cxn modelId="{3EB8FC0F-FFDC-494A-8924-1E80331AFECF}" type="presOf" srcId="{DFF163C8-14D9-4298-9DCC-C6C2D1FD9D40}" destId="{1AD71E9F-0E8A-4C94-9EAD-8938E01E64CD}" srcOrd="0" destOrd="0" presId="urn:microsoft.com/office/officeart/2005/8/layout/hList7"/>
    <dgm:cxn modelId="{DA36131C-1C5E-4DE7-8ED8-4658AB4F9C0B}" type="presOf" srcId="{D4BE8ACD-76DD-4AAD-B432-D5310FE17722}" destId="{BB8599F5-8DD2-40D4-BE98-A2F85C7F0A58}" srcOrd="1" destOrd="1" presId="urn:microsoft.com/office/officeart/2005/8/layout/hList7"/>
    <dgm:cxn modelId="{62A0DAF4-9969-47B5-B8C4-B5FC6E87E5BB}" type="presOf" srcId="{5872F6F7-75F3-4B1E-9C41-9853A3384085}" destId="{3D54BBA4-9854-4BD3-92CA-0CCCE84ACDDE}" srcOrd="1" destOrd="2" presId="urn:microsoft.com/office/officeart/2005/8/layout/hList7"/>
    <dgm:cxn modelId="{9046BF01-2D1D-46AD-8F30-4EDA89C3827B}" srcId="{038DD00F-FC40-4E1F-A2A8-3925BC9A969F}" destId="{5872F6F7-75F3-4B1E-9C41-9853A3384085}" srcOrd="1" destOrd="0" parTransId="{30D7F525-FA82-4403-9C20-73C911B7B73B}" sibTransId="{02A301D4-25B6-49D5-B54F-EC503EC176AC}"/>
    <dgm:cxn modelId="{3E3C31AC-35DD-4749-A040-1161994C297E}" type="presOf" srcId="{59321B9F-33E3-473A-9246-DAD624FD0CFA}" destId="{2CF25DCD-B0A4-4010-89D5-DB16517C6422}" srcOrd="1" destOrd="1" presId="urn:microsoft.com/office/officeart/2005/8/layout/hList7"/>
    <dgm:cxn modelId="{DB114A3F-AF11-4AD1-AAA5-4040A8F34C6D}" type="presOf" srcId="{5872F6F7-75F3-4B1E-9C41-9853A3384085}" destId="{276FC1C3-46EE-4CEC-9519-D2B01F543EB8}" srcOrd="0" destOrd="2" presId="urn:microsoft.com/office/officeart/2005/8/layout/hList7"/>
    <dgm:cxn modelId="{C9B28CCA-13D7-4222-A689-9FAC091A2FF8}" type="presOf" srcId="{8A11816D-72DE-4949-92FF-72C0D167A14B}" destId="{276FC1C3-46EE-4CEC-9519-D2B01F543EB8}" srcOrd="0" destOrd="1" presId="urn:microsoft.com/office/officeart/2005/8/layout/hList7"/>
    <dgm:cxn modelId="{1BAB283D-D610-4CAF-9F85-846099AF61A4}" srcId="{40466B4A-FF90-4B53-968F-30145EAB1A26}" destId="{038DD00F-FC40-4E1F-A2A8-3925BC9A969F}" srcOrd="0" destOrd="0" parTransId="{25049453-F69C-4E62-8769-D25C0E606481}" sibTransId="{DFF163C8-14D9-4298-9DCC-C6C2D1FD9D40}"/>
    <dgm:cxn modelId="{0FC4D88F-2AEC-47B2-B324-43E8A7AC5200}" type="presOf" srcId="{88F14080-B573-4599-94FC-C89870AE1D59}" destId="{2CF25DCD-B0A4-4010-89D5-DB16517C6422}" srcOrd="1" destOrd="0" presId="urn:microsoft.com/office/officeart/2005/8/layout/hList7"/>
    <dgm:cxn modelId="{0CDDF4F6-0394-44CB-8CE9-58565282A960}" type="presOf" srcId="{152F69C9-D043-4A51-A3C6-0440DB8F6C45}" destId="{DF0F68B1-4B12-4972-B800-9487D6CDA79B}" srcOrd="0" destOrd="0" presId="urn:microsoft.com/office/officeart/2005/8/layout/hList7"/>
    <dgm:cxn modelId="{E68A480D-DD52-4EE4-A1A6-9E28A7FC0554}" type="presOf" srcId="{038DD00F-FC40-4E1F-A2A8-3925BC9A969F}" destId="{3D54BBA4-9854-4BD3-92CA-0CCCE84ACDDE}" srcOrd="1" destOrd="0" presId="urn:microsoft.com/office/officeart/2005/8/layout/hList7"/>
    <dgm:cxn modelId="{47E0D3E7-CDE1-43DE-8F12-4BA163E244B4}" srcId="{88F14080-B573-4599-94FC-C89870AE1D59}" destId="{59321B9F-33E3-473A-9246-DAD624FD0CFA}" srcOrd="0" destOrd="0" parTransId="{EF915A89-8F28-4F79-A967-2522CFFEC28C}" sibTransId="{749B4ED6-107C-4DC5-A545-65FA88C12F40}"/>
    <dgm:cxn modelId="{D253FD59-C13F-4E1C-BA25-7392FF08722F}" srcId="{51F2B199-1483-4F00-A735-07FF905A2E87}" destId="{01FE6A92-9354-4911-9DB3-49C3D69FB779}" srcOrd="1" destOrd="0" parTransId="{B4757A0F-6839-4BC5-8356-EBFB7AD83B7A}" sibTransId="{E2D4FF16-34AC-4B91-A571-D686EC1C4004}"/>
    <dgm:cxn modelId="{73A546E8-CB01-4D97-B758-6456A1182ECD}" type="presOf" srcId="{038DD00F-FC40-4E1F-A2A8-3925BC9A969F}" destId="{276FC1C3-46EE-4CEC-9519-D2B01F543EB8}" srcOrd="0" destOrd="0" presId="urn:microsoft.com/office/officeart/2005/8/layout/hList7"/>
    <dgm:cxn modelId="{DFBCD215-A620-433B-80E7-BFCEC96070E9}" type="presOf" srcId="{88F14080-B573-4599-94FC-C89870AE1D59}" destId="{23C129E0-3A90-42C0-9EA4-24C777F2CA3D}" srcOrd="0" destOrd="0" presId="urn:microsoft.com/office/officeart/2005/8/layout/hList7"/>
    <dgm:cxn modelId="{1FA28D4C-3C19-4C1A-8C92-D057424ECCC9}" type="presOf" srcId="{51F2B199-1483-4F00-A735-07FF905A2E87}" destId="{BB8599F5-8DD2-40D4-BE98-A2F85C7F0A58}" srcOrd="1" destOrd="0" presId="urn:microsoft.com/office/officeart/2005/8/layout/hList7"/>
    <dgm:cxn modelId="{524335CB-03F5-48BF-B72B-A5D130F019BB}" type="presOf" srcId="{A1CFF8E0-EC9C-42D9-9939-ECDB73367C29}" destId="{7ACC7033-BD1D-4F70-876C-7386842843FA}" srcOrd="0" destOrd="3" presId="urn:microsoft.com/office/officeart/2005/8/layout/hList7"/>
    <dgm:cxn modelId="{D87C5030-A240-4725-AE7F-B49FD1CF4E1F}" srcId="{40466B4A-FF90-4B53-968F-30145EAB1A26}" destId="{51F2B199-1483-4F00-A735-07FF905A2E87}" srcOrd="1" destOrd="0" parTransId="{981F416D-78E7-4144-A019-B5879F667D1D}" sibTransId="{152F69C9-D043-4A51-A3C6-0440DB8F6C45}"/>
    <dgm:cxn modelId="{E5E942D0-E9E6-4B0A-98B7-E2B78B076191}" type="presOf" srcId="{51F2B199-1483-4F00-A735-07FF905A2E87}" destId="{7ACC7033-BD1D-4F70-876C-7386842843FA}" srcOrd="0" destOrd="0" presId="urn:microsoft.com/office/officeart/2005/8/layout/hList7"/>
    <dgm:cxn modelId="{3244BBCD-4330-4CA0-8FA2-E7845F170CB4}" type="presOf" srcId="{40466B4A-FF90-4B53-968F-30145EAB1A26}" destId="{F4FDD671-B792-4AFE-AE44-C8E40B96E592}" srcOrd="0" destOrd="0" presId="urn:microsoft.com/office/officeart/2005/8/layout/hList7"/>
    <dgm:cxn modelId="{E3CBC87A-FC52-4106-A068-C67BCBA15383}" type="presOf" srcId="{D4BE8ACD-76DD-4AAD-B432-D5310FE17722}" destId="{7ACC7033-BD1D-4F70-876C-7386842843FA}" srcOrd="0" destOrd="1" presId="urn:microsoft.com/office/officeart/2005/8/layout/hList7"/>
    <dgm:cxn modelId="{6EBA2F33-E514-4990-99AD-DB5556288E58}" type="presOf" srcId="{8A11816D-72DE-4949-92FF-72C0D167A14B}" destId="{3D54BBA4-9854-4BD3-92CA-0CCCE84ACDDE}" srcOrd="1" destOrd="1" presId="urn:microsoft.com/office/officeart/2005/8/layout/hList7"/>
    <dgm:cxn modelId="{69E232EA-2915-4380-9B0E-3240531431C9}" type="presOf" srcId="{A1CFF8E0-EC9C-42D9-9939-ECDB73367C29}" destId="{BB8599F5-8DD2-40D4-BE98-A2F85C7F0A58}" srcOrd="1" destOrd="3" presId="urn:microsoft.com/office/officeart/2005/8/layout/hList7"/>
    <dgm:cxn modelId="{FEDE9F80-B982-4A29-9590-11CA1FA45F8C}" srcId="{51F2B199-1483-4F00-A735-07FF905A2E87}" destId="{D4BE8ACD-76DD-4AAD-B432-D5310FE17722}" srcOrd="0" destOrd="0" parTransId="{C5A81704-B227-4400-9825-24D11E4A50EC}" sibTransId="{44CC936F-61DF-41DC-9653-B292238259A4}"/>
    <dgm:cxn modelId="{3F9EA6EA-C437-41DF-A789-2748B70DA92C}" type="presParOf" srcId="{F4FDD671-B792-4AFE-AE44-C8E40B96E592}" destId="{A0A0070D-A54C-4BBD-A07F-22E4A36AAAAD}" srcOrd="0" destOrd="0" presId="urn:microsoft.com/office/officeart/2005/8/layout/hList7"/>
    <dgm:cxn modelId="{D01031BB-5A5A-4B79-9397-9CE68156181D}" type="presParOf" srcId="{F4FDD671-B792-4AFE-AE44-C8E40B96E592}" destId="{0FEA017D-9AA4-4FF7-9027-04B0A47DBDEC}" srcOrd="1" destOrd="0" presId="urn:microsoft.com/office/officeart/2005/8/layout/hList7"/>
    <dgm:cxn modelId="{546D8EDA-4DDB-437D-9660-AB3E25FA4CBC}" type="presParOf" srcId="{0FEA017D-9AA4-4FF7-9027-04B0A47DBDEC}" destId="{1345D72C-8440-4378-ABA1-3D4A1384FFA7}" srcOrd="0" destOrd="0" presId="urn:microsoft.com/office/officeart/2005/8/layout/hList7"/>
    <dgm:cxn modelId="{8A7343AB-2CF3-4127-BB58-0FF8D8BDFE45}" type="presParOf" srcId="{1345D72C-8440-4378-ABA1-3D4A1384FFA7}" destId="{276FC1C3-46EE-4CEC-9519-D2B01F543EB8}" srcOrd="0" destOrd="0" presId="urn:microsoft.com/office/officeart/2005/8/layout/hList7"/>
    <dgm:cxn modelId="{3F92D87E-2567-43D1-8486-3B6058757A32}" type="presParOf" srcId="{1345D72C-8440-4378-ABA1-3D4A1384FFA7}" destId="{3D54BBA4-9854-4BD3-92CA-0CCCE84ACDDE}" srcOrd="1" destOrd="0" presId="urn:microsoft.com/office/officeart/2005/8/layout/hList7"/>
    <dgm:cxn modelId="{38441E16-9204-49E5-AF4C-493E0C32691A}" type="presParOf" srcId="{1345D72C-8440-4378-ABA1-3D4A1384FFA7}" destId="{C1A5EF8D-5E02-4A44-9369-257C927843A2}" srcOrd="2" destOrd="0" presId="urn:microsoft.com/office/officeart/2005/8/layout/hList7"/>
    <dgm:cxn modelId="{F3790014-8093-474D-AEBC-37BA3507B498}" type="presParOf" srcId="{1345D72C-8440-4378-ABA1-3D4A1384FFA7}" destId="{2A135AD0-61FE-43DA-B201-737EAB0621C8}" srcOrd="3" destOrd="0" presId="urn:microsoft.com/office/officeart/2005/8/layout/hList7"/>
    <dgm:cxn modelId="{89D5294E-3D30-40AA-90C3-EE2700CBAFEC}" type="presParOf" srcId="{0FEA017D-9AA4-4FF7-9027-04B0A47DBDEC}" destId="{1AD71E9F-0E8A-4C94-9EAD-8938E01E64CD}" srcOrd="1" destOrd="0" presId="urn:microsoft.com/office/officeart/2005/8/layout/hList7"/>
    <dgm:cxn modelId="{EB95DBFC-EAD0-4431-BB28-3F8D600C7A61}" type="presParOf" srcId="{0FEA017D-9AA4-4FF7-9027-04B0A47DBDEC}" destId="{14BF0092-6FA5-40E6-9B7E-1FF584FEC89D}" srcOrd="2" destOrd="0" presId="urn:microsoft.com/office/officeart/2005/8/layout/hList7"/>
    <dgm:cxn modelId="{83CE3B2B-1C8C-4C45-AEA4-4BB3DDBE5408}" type="presParOf" srcId="{14BF0092-6FA5-40E6-9B7E-1FF584FEC89D}" destId="{7ACC7033-BD1D-4F70-876C-7386842843FA}" srcOrd="0" destOrd="0" presId="urn:microsoft.com/office/officeart/2005/8/layout/hList7"/>
    <dgm:cxn modelId="{DD6B5C32-0673-4F7C-9424-E977D272B38A}" type="presParOf" srcId="{14BF0092-6FA5-40E6-9B7E-1FF584FEC89D}" destId="{BB8599F5-8DD2-40D4-BE98-A2F85C7F0A58}" srcOrd="1" destOrd="0" presId="urn:microsoft.com/office/officeart/2005/8/layout/hList7"/>
    <dgm:cxn modelId="{D69B0B36-69C0-4ECE-84D2-4FCCA4FC6CF2}" type="presParOf" srcId="{14BF0092-6FA5-40E6-9B7E-1FF584FEC89D}" destId="{FBC9550F-10A7-47D6-893E-B02DCD5A6722}" srcOrd="2" destOrd="0" presId="urn:microsoft.com/office/officeart/2005/8/layout/hList7"/>
    <dgm:cxn modelId="{B7E75F67-8F8B-4C9F-A758-415E8D2A8BBD}" type="presParOf" srcId="{14BF0092-6FA5-40E6-9B7E-1FF584FEC89D}" destId="{E9FFA502-A985-4AF7-95E7-13DAD09C28B0}" srcOrd="3" destOrd="0" presId="urn:microsoft.com/office/officeart/2005/8/layout/hList7"/>
    <dgm:cxn modelId="{0EFB810A-B0B9-481C-8328-331782706547}" type="presParOf" srcId="{0FEA017D-9AA4-4FF7-9027-04B0A47DBDEC}" destId="{DF0F68B1-4B12-4972-B800-9487D6CDA79B}" srcOrd="3" destOrd="0" presId="urn:microsoft.com/office/officeart/2005/8/layout/hList7"/>
    <dgm:cxn modelId="{E38047E0-07C9-4D23-A10A-F9A00057E1DA}" type="presParOf" srcId="{0FEA017D-9AA4-4FF7-9027-04B0A47DBDEC}" destId="{00E4290A-8B0D-4B1E-AC48-3E665DEDECB7}" srcOrd="4" destOrd="0" presId="urn:microsoft.com/office/officeart/2005/8/layout/hList7"/>
    <dgm:cxn modelId="{43CDD05B-9B3C-410A-9B03-4672CEFB5ADE}" type="presParOf" srcId="{00E4290A-8B0D-4B1E-AC48-3E665DEDECB7}" destId="{23C129E0-3A90-42C0-9EA4-24C777F2CA3D}" srcOrd="0" destOrd="0" presId="urn:microsoft.com/office/officeart/2005/8/layout/hList7"/>
    <dgm:cxn modelId="{505983C0-5CFB-497A-9A1C-A21003A012F2}" type="presParOf" srcId="{00E4290A-8B0D-4B1E-AC48-3E665DEDECB7}" destId="{2CF25DCD-B0A4-4010-89D5-DB16517C6422}" srcOrd="1" destOrd="0" presId="urn:microsoft.com/office/officeart/2005/8/layout/hList7"/>
    <dgm:cxn modelId="{9E5C473A-61DE-4F97-A7EC-C111A80B4CF7}" type="presParOf" srcId="{00E4290A-8B0D-4B1E-AC48-3E665DEDECB7}" destId="{B0A755A3-A968-4125-A2F9-8D27468B6B08}" srcOrd="2" destOrd="0" presId="urn:microsoft.com/office/officeart/2005/8/layout/hList7"/>
    <dgm:cxn modelId="{BA68303D-FC8E-4F60-B385-117D05498AAF}" type="presParOf" srcId="{00E4290A-8B0D-4B1E-AC48-3E665DEDECB7}" destId="{BC66CEAA-7402-49BB-8B14-895B0E444A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40C7C-428F-4F5F-9B26-87B3EE451C1D}">
      <dsp:nvSpPr>
        <dsp:cNvPr id="0" name=""/>
        <dsp:cNvSpPr/>
      </dsp:nvSpPr>
      <dsp:spPr>
        <a:xfrm>
          <a:off x="2" y="76194"/>
          <a:ext cx="8381995" cy="5126049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FC9A29C-4DE7-4AD8-861A-1DAF2F0A3548}">
      <dsp:nvSpPr>
        <dsp:cNvPr id="0" name=""/>
        <dsp:cNvSpPr/>
      </dsp:nvSpPr>
      <dsp:spPr>
        <a:xfrm>
          <a:off x="9004" y="1583531"/>
          <a:ext cx="2697956" cy="2111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SMART Act 2011 &amp;      ACA Implementation</a:t>
          </a:r>
          <a:endParaRPr lang="en-US" sz="2000" b="1" kern="1200" dirty="0"/>
        </a:p>
      </dsp:txBody>
      <dsp:txXfrm>
        <a:off x="112073" y="1686600"/>
        <a:ext cx="2491818" cy="1905237"/>
      </dsp:txXfrm>
    </dsp:sp>
    <dsp:sp modelId="{80ED8EDE-7325-4B3A-AE87-3176FEBE8DFF}">
      <dsp:nvSpPr>
        <dsp:cNvPr id="0" name=""/>
        <dsp:cNvSpPr/>
      </dsp:nvSpPr>
      <dsp:spPr>
        <a:xfrm>
          <a:off x="2842021" y="1583531"/>
          <a:ext cx="2697956" cy="2111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Coordinated Care or Managed Care</a:t>
          </a:r>
          <a:endParaRPr lang="en-US" sz="2400" b="1" kern="1200" dirty="0"/>
        </a:p>
      </dsp:txBody>
      <dsp:txXfrm>
        <a:off x="2945090" y="1686600"/>
        <a:ext cx="2491818" cy="1905237"/>
      </dsp:txXfrm>
    </dsp:sp>
    <dsp:sp modelId="{53EE3B1F-1733-4A47-BE2D-977F6B5FDF1E}">
      <dsp:nvSpPr>
        <dsp:cNvPr id="0" name=""/>
        <dsp:cNvSpPr/>
      </dsp:nvSpPr>
      <dsp:spPr>
        <a:xfrm>
          <a:off x="5675039" y="1583531"/>
          <a:ext cx="2697956" cy="2111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Impacts </a:t>
          </a:r>
          <a:r>
            <a:rPr lang="en-US" sz="2600" b="1" kern="1200" dirty="0" smtClean="0"/>
            <a:t>50% of Medicaid beneficiaries </a:t>
          </a:r>
          <a:r>
            <a:rPr lang="en-US" sz="2600" kern="1200" dirty="0" smtClean="0"/>
            <a:t>by 2015; saving </a:t>
          </a:r>
          <a:r>
            <a:rPr lang="en-US" sz="2600" b="1" kern="1200" dirty="0" smtClean="0"/>
            <a:t>$16 </a:t>
          </a:r>
          <a:r>
            <a:rPr lang="en-US" sz="2600" kern="1200" dirty="0" smtClean="0"/>
            <a:t>million </a:t>
          </a:r>
          <a:endParaRPr lang="en-US" sz="2600" kern="1200" dirty="0"/>
        </a:p>
      </dsp:txBody>
      <dsp:txXfrm>
        <a:off x="5778108" y="1686600"/>
        <a:ext cx="2491818" cy="1905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3F587-D5D7-4AEF-A9C9-BC585315633C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C9FE6-36B6-4CC7-8C6F-3B65B5BA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5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C9FE6-36B6-4CC7-8C6F-3B65B5BAC7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HERE: QUESTIONS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Link to map</a:t>
            </a:r>
            <a:r>
              <a:rPr lang="en-US" baseline="0" dirty="0" smtClean="0"/>
              <a:t> provided, as this is difficult to see.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Red is integrated care program.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Dark Blue is CCEs</a:t>
            </a:r>
          </a:p>
          <a:p>
            <a:r>
              <a:rPr lang="en-US" dirty="0" smtClean="0"/>
              <a:t>Light blue is children with complex medical needs</a:t>
            </a:r>
          </a:p>
          <a:p>
            <a:r>
              <a:rPr lang="en-US" dirty="0" smtClean="0"/>
              <a:t>Yellow in county care---this program has already been piloted, set to expire soon. Reimbursement</a:t>
            </a:r>
            <a:r>
              <a:rPr lang="en-US" baseline="0" dirty="0" smtClean="0"/>
              <a:t> at capitated rate per month rather than fee for service. Bought by </a:t>
            </a:r>
            <a:r>
              <a:rPr lang="en-US" baseline="0" dirty="0" err="1" smtClean="0"/>
              <a:t>centene</a:t>
            </a:r>
            <a:r>
              <a:rPr lang="en-US" baseline="0" dirty="0" smtClean="0"/>
              <a:t> corporation as MCCN.</a:t>
            </a:r>
          </a:p>
          <a:p>
            <a:r>
              <a:rPr lang="en-US" baseline="0" dirty="0" smtClean="0"/>
              <a:t>Green---MMAI—Medicare Medicaid Alignment Initiative</a:t>
            </a:r>
          </a:p>
          <a:p>
            <a:r>
              <a:rPr lang="en-US" baseline="0" dirty="0" smtClean="0"/>
              <a:t>Purple: Voluntary MCOs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9681E-D95E-48AA-886B-68A4D06576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08788E-4FFB-4C61-A14E-9CF0E1C01A73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F10797-EDF9-4E23-B68A-D8D2FC3607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tto@hdadvocate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jpg"/><Relationship Id="rId4" Type="http://schemas.openxmlformats.org/officeDocument/2006/relationships/hyperlink" Target="mailto:m.bach@shpa-il.or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illinois.gov/gov/healthcarereform/Pages/AllianceWorkGroups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illinois.gov/hfs/SiteCollectionDocuments/CCExpansionMap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tmp"/><Relationship Id="rId4" Type="http://schemas.openxmlformats.org/officeDocument/2006/relationships/hyperlink" Target="https://www2.illinois.gov/hfs/SiteCollectionDocuments/CCRollOutPlan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</a:t>
            </a:r>
            <a:r>
              <a:rPr lang="en-US" b="1" dirty="0" smtClean="0"/>
              <a:t>is </a:t>
            </a:r>
            <a:r>
              <a:rPr lang="en-US" b="1" dirty="0"/>
              <a:t>Medicaid and healthcare reform in Illinois important to the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Supportive Housing </a:t>
            </a:r>
            <a:r>
              <a:rPr lang="en-US" b="1" dirty="0" smtClean="0"/>
              <a:t>Industry?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4246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status of health reform and the evolution of the health delivery system</a:t>
            </a:r>
            <a:r>
              <a:rPr lang="en-US" dirty="0" smtClean="0"/>
              <a:t>?  What is the potential for supportive housing providers?</a:t>
            </a:r>
          </a:p>
          <a:p>
            <a:endParaRPr lang="en-US" dirty="0"/>
          </a:p>
          <a:p>
            <a:r>
              <a:rPr lang="en-US" dirty="0" smtClean="0"/>
              <a:t>Discussion 7/17/2014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9530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Barbara Otto, CEO</a:t>
            </a:r>
          </a:p>
          <a:p>
            <a:r>
              <a:rPr lang="en-US" dirty="0" smtClean="0">
                <a:hlinkClick r:id="rId3"/>
              </a:rPr>
              <a:t>botto@hdadvocates.org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Michael Bach</a:t>
            </a:r>
          </a:p>
          <a:p>
            <a:r>
              <a:rPr lang="en-US" dirty="0" smtClean="0">
                <a:hlinkClick r:id="rId4"/>
              </a:rPr>
              <a:t>m.bach@shpa-il.org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638800"/>
            <a:ext cx="1029962" cy="990600"/>
          </a:xfrm>
          <a:prstGeom prst="rect">
            <a:avLst/>
          </a:prstGeom>
        </p:spPr>
      </p:pic>
      <p:pic>
        <p:nvPicPr>
          <p:cNvPr id="7" name="Picture 6" descr="HDA Logo.ai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46172"/>
            <a:ext cx="1219200" cy="104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5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9848"/>
          </a:xfrm>
        </p:spPr>
        <p:txBody>
          <a:bodyPr/>
          <a:lstStyle/>
          <a:p>
            <a:r>
              <a:rPr lang="en-US" dirty="0" smtClean="0"/>
              <a:t>GOHIT LTSS Subcommittee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87304"/>
            <a:ext cx="8229600" cy="486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3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this all mean for Supportive Housing Providers?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1115 Waiver has the potential to bring in additional dollars for supportive housing:</a:t>
            </a:r>
          </a:p>
          <a:p>
            <a:pPr marL="900684" lvl="2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Mental Health Medicaid Rehab Option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Increase from $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140 million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to $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180 million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684" lvl="2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Mental Health MCO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Increase from $40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million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to $80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million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684" lvl="2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Stable Housing - $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60 million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6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engage and participate in the GOHIT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to:</a:t>
            </a:r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www2.illinois.gov/gov/healthcarereform/Pages/AllianceWorkGroups.aspx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Look for updates from SHPA on meeting dates</a:t>
            </a:r>
          </a:p>
          <a:p>
            <a:r>
              <a:rPr lang="en-US" dirty="0" smtClean="0"/>
              <a:t>Stay connected through this process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11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Opportunities for Supportive Housing Providers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Connect Managed Provider in your service area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Understand how the population you serve is getting coverage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Stay abreast of new funding opportunities (</a:t>
            </a:r>
            <a:r>
              <a:rPr lang="en-US" dirty="0" err="1" smtClean="0"/>
              <a:t>ie</a:t>
            </a:r>
            <a:r>
              <a:rPr lang="en-US" dirty="0" smtClean="0"/>
              <a:t> the 1115 waiver)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Evaluate your business model to ensure you are poised to take advantage of any and all opportunities.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0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IL Health Care Environment: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Work In Progress…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721653"/>
              </p:ext>
            </p:extLst>
          </p:nvPr>
        </p:nvGraphicFramePr>
        <p:xfrm>
          <a:off x="457200" y="1295400"/>
          <a:ext cx="8382000" cy="5278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53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Coordinated Care Can Grow Supportive Housing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835150"/>
            <a:ext cx="4251325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943600" y="1295400"/>
            <a:ext cx="304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1600" dirty="0"/>
              <a:t>The 80/20 Rule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200775" y="3573463"/>
            <a:ext cx="2573338" cy="1600200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defTabSz="850900"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Unmet social needs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are directly </a:t>
            </a:r>
            <a:r>
              <a:rPr lang="en-US" sz="1400" b="1" i="1" dirty="0">
                <a:solidFill>
                  <a:schemeClr val="bg1"/>
                </a:solidFill>
              </a:rPr>
              <a:t>leading </a:t>
            </a:r>
            <a:br>
              <a:rPr lang="en-US" sz="1400" b="1" i="1" dirty="0">
                <a:solidFill>
                  <a:schemeClr val="bg1"/>
                </a:solidFill>
              </a:rPr>
            </a:br>
            <a:r>
              <a:rPr lang="en-US" sz="1400" b="1" i="1" dirty="0">
                <a:solidFill>
                  <a:schemeClr val="bg1"/>
                </a:solidFill>
              </a:rPr>
              <a:t>to </a:t>
            </a:r>
            <a:r>
              <a:rPr lang="en-US" sz="1400" b="1" i="1" u="sng" dirty="0">
                <a:solidFill>
                  <a:schemeClr val="bg1"/>
                </a:solidFill>
              </a:rPr>
              <a:t>worse health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  <a:p>
            <a:pPr algn="ctr" defTabSz="850900">
              <a:buFontTx/>
              <a:buNone/>
              <a:defRPr/>
            </a:pPr>
            <a:endParaRPr lang="en-US" sz="1400" b="1" dirty="0">
              <a:solidFill>
                <a:schemeClr val="bg1"/>
              </a:solidFill>
            </a:endParaRPr>
          </a:p>
          <a:p>
            <a:pPr algn="ctr" defTabSz="850900">
              <a:buFontTx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The problems created by unmet social needs are problems for </a:t>
            </a:r>
            <a:r>
              <a:rPr lang="en-US" sz="1400" b="1" i="1" u="sng" dirty="0">
                <a:solidFill>
                  <a:schemeClr val="bg1"/>
                </a:solidFill>
              </a:rPr>
              <a:t>everyone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943600" y="3276600"/>
            <a:ext cx="304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1600" dirty="0"/>
              <a:t>Physicians surveyed say:</a:t>
            </a:r>
          </a:p>
        </p:txBody>
      </p:sp>
      <p:sp>
        <p:nvSpPr>
          <p:cNvPr id="8" name="Left Arrow 7"/>
          <p:cNvSpPr/>
          <p:nvPr/>
        </p:nvSpPr>
        <p:spPr>
          <a:xfrm>
            <a:off x="4756150" y="4724400"/>
            <a:ext cx="577850" cy="1635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756150" y="5018088"/>
            <a:ext cx="577850" cy="1635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756150" y="5322888"/>
            <a:ext cx="577850" cy="1635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6181725" y="1600200"/>
            <a:ext cx="2571750" cy="1446213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82880" rIns="182880" bIns="182880" anchor="ctr" anchorCtr="1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-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County Health Rankings </a:t>
            </a:r>
            <a:br>
              <a:rPr lang="en-US" altLang="en-US" sz="1400" b="1" dirty="0">
                <a:solidFill>
                  <a:schemeClr val="bg1"/>
                </a:solidFill>
              </a:rPr>
            </a:br>
            <a:r>
              <a:rPr lang="en-US" altLang="en-US" sz="1400" b="1" dirty="0">
                <a:solidFill>
                  <a:schemeClr val="bg1"/>
                </a:solidFill>
              </a:rPr>
              <a:t>show that much of </a:t>
            </a:r>
            <a:br>
              <a:rPr lang="en-US" altLang="en-US" sz="1400" b="1" dirty="0">
                <a:solidFill>
                  <a:schemeClr val="bg1"/>
                </a:solidFill>
              </a:rPr>
            </a:br>
            <a:r>
              <a:rPr lang="en-US" altLang="en-US" sz="1400" b="1" dirty="0">
                <a:solidFill>
                  <a:schemeClr val="bg1"/>
                </a:solidFill>
              </a:rPr>
              <a:t>what affects health </a:t>
            </a:r>
            <a:br>
              <a:rPr lang="en-US" altLang="en-US" sz="1400" b="1" dirty="0">
                <a:solidFill>
                  <a:schemeClr val="bg1"/>
                </a:solidFill>
              </a:rPr>
            </a:br>
            <a:r>
              <a:rPr lang="en-US" altLang="en-US" sz="1400" b="1" dirty="0">
                <a:solidFill>
                  <a:schemeClr val="bg1"/>
                </a:solidFill>
              </a:rPr>
              <a:t>occurs </a:t>
            </a:r>
            <a:r>
              <a:rPr lang="en-US" altLang="en-US" sz="1400" b="1" u="sng" dirty="0">
                <a:solidFill>
                  <a:schemeClr val="bg1"/>
                </a:solidFill>
              </a:rPr>
              <a:t>outside</a:t>
            </a:r>
            <a:r>
              <a:rPr lang="en-US" altLang="en-US" sz="1400" b="1" dirty="0">
                <a:solidFill>
                  <a:schemeClr val="bg1"/>
                </a:solidFill>
              </a:rPr>
              <a:t> of the doctor’s office.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4778375" y="6019800"/>
            <a:ext cx="577850" cy="1635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4792889" y="5600587"/>
            <a:ext cx="577850" cy="1635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787900" y="6324600"/>
            <a:ext cx="577850" cy="16351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5370739" y="4806156"/>
            <a:ext cx="572861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43600" y="532288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0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Medicaid Care Coordination: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Integrated Care Program (ICP</a:t>
            </a:r>
            <a:r>
              <a:rPr lang="en-US" dirty="0"/>
              <a:t>) Medicaid </a:t>
            </a:r>
            <a:r>
              <a:rPr lang="en-US" b="1" dirty="0"/>
              <a:t>only </a:t>
            </a:r>
            <a:r>
              <a:rPr lang="en-US" dirty="0"/>
              <a:t>and mandatory</a:t>
            </a:r>
            <a:r>
              <a:rPr lang="en-US" b="1" dirty="0"/>
              <a:t>. </a:t>
            </a:r>
          </a:p>
          <a:p>
            <a:r>
              <a:rPr lang="en-US" b="1" dirty="0"/>
              <a:t>Medicare Medicaid Alignment Initiative (MMAI): </a:t>
            </a:r>
            <a:r>
              <a:rPr lang="en-US" dirty="0"/>
              <a:t>Dual eligible. Medicare and Medicaid benefits under one MCO plan.</a:t>
            </a:r>
          </a:p>
          <a:p>
            <a:r>
              <a:rPr lang="en-US" b="1" dirty="0"/>
              <a:t>Innovation Projects: </a:t>
            </a:r>
            <a:r>
              <a:rPr lang="en-US" dirty="0"/>
              <a:t>Provider organized</a:t>
            </a:r>
            <a:endParaRPr lang="en-US" b="1" dirty="0"/>
          </a:p>
          <a:p>
            <a:pPr lvl="1"/>
            <a:r>
              <a:rPr lang="en-US" b="1" dirty="0" smtClean="0"/>
              <a:t>CCEs--</a:t>
            </a:r>
            <a:r>
              <a:rPr lang="en-US" b="1" dirty="0"/>
              <a:t>non capitated payments</a:t>
            </a:r>
          </a:p>
          <a:p>
            <a:pPr lvl="1"/>
            <a:r>
              <a:rPr lang="en-US" b="1" dirty="0" smtClean="0"/>
              <a:t>ACEs – three year path to full risk capitation</a:t>
            </a:r>
          </a:p>
          <a:p>
            <a:pPr lvl="1"/>
            <a:r>
              <a:rPr lang="en-US" b="1" dirty="0" smtClean="0"/>
              <a:t>MCCNs-</a:t>
            </a:r>
            <a:r>
              <a:rPr lang="en-US" b="1" dirty="0"/>
              <a:t>--full risk capitation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54556"/>
              </p:ext>
            </p:extLst>
          </p:nvPr>
        </p:nvGraphicFramePr>
        <p:xfrm>
          <a:off x="152401" y="685800"/>
          <a:ext cx="8686798" cy="6116495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140875"/>
                <a:gridCol w="2140875"/>
                <a:gridCol w="2140875"/>
                <a:gridCol w="2264173"/>
              </a:tblGrid>
              <a:tr h="311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Who</a:t>
                      </a:r>
                      <a:endParaRPr lang="en-US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When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</a:tr>
              <a:tr h="954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Managed Care Organizations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 adults, Family Health Plans (</a:t>
                      </a:r>
                      <a:r>
                        <a:rPr lang="en-US" sz="1100" dirty="0" err="1">
                          <a:effectLst/>
                        </a:rPr>
                        <a:t>FamilyCare</a:t>
                      </a:r>
                      <a:r>
                        <a:rPr lang="en-US" sz="1100" dirty="0">
                          <a:effectLst/>
                        </a:rPr>
                        <a:t>, All Kids, Moms &amp; Babies)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Includes: PCP, Care Coordination, Some extra benefits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Reimbursement: Capitated Payments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Management and Enrollment: MCO, Mandatory Regions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</a:endParaRPr>
                    </a:p>
                    <a:p>
                      <a:r>
                        <a:rPr lang="en-US" sz="900" dirty="0" smtClean="0">
                          <a:effectLst/>
                        </a:rPr>
                        <a:t>On-going </a:t>
                      </a: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39815" marR="39815" marT="0" marB="0"/>
                </a:tc>
              </a:tr>
              <a:tr h="998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Accountable Care Entities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 adults, Family Health Plans (</a:t>
                      </a:r>
                      <a:r>
                        <a:rPr lang="en-US" sz="1100" dirty="0" err="1">
                          <a:effectLst/>
                        </a:rPr>
                        <a:t>FamilyCare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AllKids</a:t>
                      </a:r>
                      <a:r>
                        <a:rPr lang="en-US" sz="1100" dirty="0">
                          <a:effectLst/>
                        </a:rPr>
                        <a:t>, Moms &amp; Babies)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Includes: PCP, Care Coordination, Reimbursement: 3 year path to capitated payments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Management and Enrollment: Provider Organized, Voluntary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</a:tr>
              <a:tr h="1335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Care Coordination Innovation Projects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CCEs &amp; MCCNs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SPD (AABD) Medicaid:  CCEs MCCNs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Children with Complex Medical Needs:  CCEs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ACA adults:  </a:t>
                      </a:r>
                      <a:r>
                        <a:rPr lang="en-US" sz="1100" dirty="0" err="1">
                          <a:effectLst/>
                        </a:rPr>
                        <a:t>CountyCare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Includes: PCP, Care Coordination, Some incorporate social services and housing, must link with behavioral health services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Reimbursement: CCEs-FFS payments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MCCNs-Capitated Payments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Management and Enrollment: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Provider Organized, Voluntary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CountyCare</a:t>
                      </a:r>
                      <a:r>
                        <a:rPr lang="en-US" sz="900" dirty="0">
                          <a:effectLst/>
                        </a:rPr>
                        <a:t> started 2012 – evolving to MCCN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CCEs 2013 -on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</a:tr>
              <a:tr h="13352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MMAI: Medicare/Medicaid Alignment Initiative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SPD (AABD) Medicaid and Medicare Parts A and B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 spend-down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Includes: PCP, Consumer Choice Options, Care Coordination, Reimbursement: Capitated Payments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Management and Enrollment: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MCOs, Semi-Mandatory (opt-out)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Started 2014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Transition: 60 days from letter to enroll, 180 day transition period to in-network providers, can change plans monthly unless receiving LTSS (locked in)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</a:tr>
              <a:tr h="1166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Integrated Care Program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SPD (AABD)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Medicaid Only +Waiver Programs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 Medicare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 spend-down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Includes: PCP, Consumer Choice Options, Care Coordination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Reimbursement: Capitated Payments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Management and Enrollment: MCOs Mandatory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  <a:tc>
                  <a:txBody>
                    <a:bodyPr/>
                    <a:lstStyle/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Started 2011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Rollout in Chicago 2014</a:t>
                      </a:r>
                    </a:p>
                    <a:p>
                      <a:pPr marL="0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Transition:60 days from initial letter to enroll, Can switch plans first 90 days, after 90 days locked in 12 months, 90 day transition to in-network providers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15" marR="398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6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Care Coordination Expansion: Where it’s happening.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Link to map: </a:t>
            </a:r>
            <a:r>
              <a:rPr lang="en-US" sz="1800" u="sng" dirty="0">
                <a:hlinkClick r:id="rId3"/>
              </a:rPr>
              <a:t>http://www2.illinois.gov/hfs/SiteCollectionDocuments/CCExpansionMap.pdf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More great resources:</a:t>
            </a:r>
          </a:p>
          <a:p>
            <a:pPr marL="109728" indent="0">
              <a:buNone/>
            </a:pPr>
            <a:r>
              <a:rPr lang="en-US" sz="1800" u="sng" dirty="0">
                <a:hlinkClick r:id="rId4"/>
              </a:rPr>
              <a:t>https://www2.illinois.gov/hfs/SiteCollectionDocuments/CCRollOutPlan.pdf</a:t>
            </a:r>
            <a:r>
              <a:rPr lang="en-US" sz="1800" dirty="0"/>
              <a:t> 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03" y="1752600"/>
            <a:ext cx="3861593" cy="5022850"/>
          </a:xfrm>
        </p:spPr>
      </p:pic>
    </p:spTree>
    <p:extLst>
      <p:ext uri="{BB962C8B-B14F-4D97-AF65-F5344CB8AC3E}">
        <p14:creationId xmlns:p14="http://schemas.microsoft.com/office/powerpoint/2010/main" val="4252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214513"/>
              </p:ext>
            </p:extLst>
          </p:nvPr>
        </p:nvGraphicFramePr>
        <p:xfrm>
          <a:off x="304800" y="914400"/>
          <a:ext cx="8382000" cy="565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6388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Revenue Sources for Supportive Housing Providers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722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9848"/>
          </a:xfrm>
        </p:spPr>
        <p:txBody>
          <a:bodyPr>
            <a:noAutofit/>
          </a:bodyPr>
          <a:lstStyle/>
          <a:p>
            <a:r>
              <a:rPr lang="en-US" sz="2800" dirty="0" smtClean="0"/>
              <a:t>Governor’s Office of Health Innovation and Transformation (GOHIT) Services &amp; Supports Work Group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34" y="1874094"/>
            <a:ext cx="7277731" cy="49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9848"/>
          </a:xfrm>
        </p:spPr>
        <p:txBody>
          <a:bodyPr/>
          <a:lstStyle/>
          <a:p>
            <a:r>
              <a:rPr lang="en-US" dirty="0" smtClean="0"/>
              <a:t>Profile – Services and Supports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3168"/>
            <a:ext cx="8371020" cy="482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3741</TotalTime>
  <Words>715</Words>
  <Application>Microsoft Office PowerPoint</Application>
  <PresentationFormat>On-screen Show (4:3)</PresentationFormat>
  <Paragraphs>130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Why is Medicaid and healthcare reform in Illinois important to the  Supportive Housing Industry?   </vt:lpstr>
      <vt:lpstr>IL Health Care Environment:  A Work In Progress…</vt:lpstr>
      <vt:lpstr>Coordinated Care Can Grow Supportive Housing</vt:lpstr>
      <vt:lpstr>Medicaid Care Coordination: Quick Review</vt:lpstr>
      <vt:lpstr>PowerPoint Presentation</vt:lpstr>
      <vt:lpstr>Care Coordination Expansion: Where it’s happening.</vt:lpstr>
      <vt:lpstr>PowerPoint Presentation</vt:lpstr>
      <vt:lpstr>Governor’s Office of Health Innovation and Transformation (GOHIT) Services &amp; Supports Work Group </vt:lpstr>
      <vt:lpstr>Profile – Services and Supports</vt:lpstr>
      <vt:lpstr>GOHIT LTSS Subcommittee</vt:lpstr>
      <vt:lpstr>What will this all mean for Supportive Housing Providers?</vt:lpstr>
      <vt:lpstr>How to engage and participate in the GOHIT process?</vt:lpstr>
      <vt:lpstr>Opportunities for Supportive Housing Providers Moving Forward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Otto</dc:creator>
  <cp:lastModifiedBy>Yolanda Aparicio</cp:lastModifiedBy>
  <cp:revision>49</cp:revision>
  <dcterms:created xsi:type="dcterms:W3CDTF">2014-04-11T15:19:14Z</dcterms:created>
  <dcterms:modified xsi:type="dcterms:W3CDTF">2014-07-16T20:49:07Z</dcterms:modified>
</cp:coreProperties>
</file>